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57"/>
  </p:notesMasterIdLst>
  <p:handoutMasterIdLst>
    <p:handoutMasterId r:id="rId58"/>
  </p:handoutMasterIdLst>
  <p:sldIdLst>
    <p:sldId id="258" r:id="rId2"/>
    <p:sldId id="362" r:id="rId3"/>
    <p:sldId id="271" r:id="rId4"/>
    <p:sldId id="363" r:id="rId5"/>
    <p:sldId id="364" r:id="rId6"/>
    <p:sldId id="260" r:id="rId7"/>
    <p:sldId id="263" r:id="rId8"/>
    <p:sldId id="264" r:id="rId9"/>
    <p:sldId id="313" r:id="rId10"/>
    <p:sldId id="267" r:id="rId11"/>
    <p:sldId id="269" r:id="rId12"/>
    <p:sldId id="314" r:id="rId13"/>
    <p:sldId id="342" r:id="rId14"/>
    <p:sldId id="328" r:id="rId15"/>
    <p:sldId id="270" r:id="rId16"/>
    <p:sldId id="316" r:id="rId17"/>
    <p:sldId id="335" r:id="rId18"/>
    <p:sldId id="344" r:id="rId19"/>
    <p:sldId id="284" r:id="rId20"/>
    <p:sldId id="365" r:id="rId21"/>
    <p:sldId id="290" r:id="rId22"/>
    <p:sldId id="354" r:id="rId23"/>
    <p:sldId id="353" r:id="rId24"/>
    <p:sldId id="352" r:id="rId25"/>
    <p:sldId id="347" r:id="rId26"/>
    <p:sldId id="349" r:id="rId27"/>
    <p:sldId id="331" r:id="rId28"/>
    <p:sldId id="334" r:id="rId29"/>
    <p:sldId id="338" r:id="rId30"/>
    <p:sldId id="339" r:id="rId31"/>
    <p:sldId id="340" r:id="rId32"/>
    <p:sldId id="366" r:id="rId33"/>
    <p:sldId id="306" r:id="rId34"/>
    <p:sldId id="308" r:id="rId35"/>
    <p:sldId id="341" r:id="rId36"/>
    <p:sldId id="299" r:id="rId37"/>
    <p:sldId id="301" r:id="rId38"/>
    <p:sldId id="359" r:id="rId39"/>
    <p:sldId id="360" r:id="rId40"/>
    <p:sldId id="356" r:id="rId41"/>
    <p:sldId id="361" r:id="rId42"/>
    <p:sldId id="343" r:id="rId43"/>
    <p:sldId id="336" r:id="rId44"/>
    <p:sldId id="320" r:id="rId45"/>
    <p:sldId id="326" r:id="rId46"/>
    <p:sldId id="333" r:id="rId47"/>
    <p:sldId id="321" r:id="rId48"/>
    <p:sldId id="325" r:id="rId49"/>
    <p:sldId id="318" r:id="rId50"/>
    <p:sldId id="327" r:id="rId51"/>
    <p:sldId id="346" r:id="rId52"/>
    <p:sldId id="317" r:id="rId53"/>
    <p:sldId id="319" r:id="rId54"/>
    <p:sldId id="348" r:id="rId55"/>
    <p:sldId id="280" r:id="rId5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84521"/>
  </p:normalViewPr>
  <p:slideViewPr>
    <p:cSldViewPr>
      <p:cViewPr varScale="1">
        <p:scale>
          <a:sx n="123" d="100"/>
          <a:sy n="123" d="100"/>
        </p:scale>
        <p:origin x="1672" y="4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>
      <p:cViewPr>
        <p:scale>
          <a:sx n="77" d="100"/>
          <a:sy n="77" d="100"/>
        </p:scale>
        <p:origin x="3544" y="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5/21/25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in healthcare (specifically around physiological measurements)</a:t>
            </a:r>
          </a:p>
          <a:p>
            <a:r>
              <a:rPr lang="en-US" dirty="0"/>
              <a:t>  - height, weight</a:t>
            </a:r>
          </a:p>
          <a:p>
            <a:endParaRPr lang="en-US" dirty="0"/>
          </a:p>
          <a:p>
            <a:r>
              <a:rPr lang="en-US" dirty="0"/>
              <a:t>not normally distributed:  </a:t>
            </a:r>
          </a:p>
          <a:p>
            <a:r>
              <a:rPr lang="en-US" dirty="0"/>
              <a:t> - BMI - tend to be right skewed </a:t>
            </a:r>
          </a:p>
          <a:p>
            <a:r>
              <a:rPr lang="en-US" dirty="0"/>
              <a:t> - cholesterol levels - ditto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30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9547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CLT is important in healthcare for 2 related reasons: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Can sidestep density estimation altogether (e.g. BMI - right skewed, who knows the shape?)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Many statistical tests in healthcare research assume normality. (e.g. Pearson correlation coefficient between two vars: r = </a:t>
            </a:r>
            <a:r>
              <a:rPr lang="el-GR" dirty="0"/>
              <a:t>Σ(</a:t>
            </a:r>
            <a:r>
              <a:rPr lang="en-US" dirty="0"/>
              <a:t>x - x̄)(y - </a:t>
            </a:r>
            <a:r>
              <a:rPr lang="en-US" dirty="0" err="1"/>
              <a:t>ȳ</a:t>
            </a:r>
            <a:r>
              <a:rPr lang="en-US" dirty="0"/>
              <a:t>) / √[</a:t>
            </a:r>
            <a:r>
              <a:rPr lang="el-GR" dirty="0"/>
              <a:t>Σ(</a:t>
            </a:r>
            <a:r>
              <a:rPr lang="en-US" dirty="0"/>
              <a:t>x - x̄)²</a:t>
            </a:r>
            <a:r>
              <a:rPr lang="el-GR" dirty="0"/>
              <a:t>Σ(</a:t>
            </a:r>
            <a:r>
              <a:rPr lang="en-US" dirty="0"/>
              <a:t>y - </a:t>
            </a:r>
            <a:r>
              <a:rPr lang="en-US" dirty="0" err="1"/>
              <a:t>ȳ</a:t>
            </a:r>
            <a:r>
              <a:rPr lang="en-US" dirty="0"/>
              <a:t>)²] ). Can apply these tests to the sum/mean even if you don’t know the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9566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</a:t>
            </a:r>
          </a:p>
          <a:p>
            <a:r>
              <a:rPr lang="en-US" dirty="0"/>
              <a:t>No – not </a:t>
            </a:r>
            <a:r>
              <a:rPr lang="en-US" dirty="0" err="1"/>
              <a:t>indepedent</a:t>
            </a:r>
            <a:r>
              <a:rPr lang="en-US" dirty="0"/>
              <a:t> events </a:t>
            </a:r>
          </a:p>
          <a:p>
            <a:r>
              <a:rPr lang="en-US" dirty="0"/>
              <a:t>Yes</a:t>
            </a:r>
          </a:p>
          <a:p>
            <a:r>
              <a:rPr lang="en-US" dirty="0"/>
              <a:t>No – probably &lt;&lt; 30 patients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44607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why is binomial ~ normal with large enough n? (CLT): Binomial distribution is just the sum of n independent Bernoulli trials.)</a:t>
            </a:r>
          </a:p>
          <a:p>
            <a:endParaRPr lang="en-US" dirty="0"/>
          </a:p>
          <a:p>
            <a:r>
              <a:rPr lang="en-US" dirty="0"/>
              <a:t>CLT says: as n increases, the avg (and sum) of these trials approaches normal distribution</a:t>
            </a:r>
          </a:p>
          <a:p>
            <a:endParaRPr lang="en-US" dirty="0"/>
          </a:p>
          <a:p>
            <a:r>
              <a:rPr lang="en-US" dirty="0"/>
              <a:t>Assumption: np &gt; 5 and n(1-p)&gt;5 (need enough successes and failures!)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488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# of patients arriving at an ER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Not really </a:t>
            </a:r>
            <a:r>
              <a:rPr lang="en-US" dirty="0" err="1"/>
              <a:t>poisson</a:t>
            </a:r>
            <a:r>
              <a:rPr lang="en-US" dirty="0"/>
              <a:t>, since lambda is different every hour.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284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953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5216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4585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Just for binary classification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4844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9825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Just for binary classification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4766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an ML algorithm to predict whether you will get diabetes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Q: What is the </a:t>
            </a:r>
            <a:r>
              <a:rPr lang="en-US" dirty="0" err="1"/>
              <a:t>classifer</a:t>
            </a:r>
            <a:r>
              <a:rPr lang="en-US" dirty="0"/>
              <a:t> that lives at (0,0)? Everything neg (1,1)? Everything pos.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between: tune the classifier </a:t>
            </a:r>
          </a:p>
          <a:p>
            <a:r>
              <a:rPr lang="en-US" dirty="0"/>
              <a:t>Can you be under the diagonal line? (If so, just do the opposite of the classifier)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3160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saying? </a:t>
            </a:r>
          </a:p>
          <a:p>
            <a:endParaRPr lang="en-US" dirty="0"/>
          </a:p>
          <a:p>
            <a:r>
              <a:rPr lang="en-US" dirty="0"/>
              <a:t>For all pairs </a:t>
            </a:r>
            <a:r>
              <a:rPr lang="en-US" dirty="0" err="1"/>
              <a:t>a,b</a:t>
            </a:r>
            <a:r>
              <a:rPr lang="en-US" dirty="0"/>
              <a:t> where a=0 and b=1. how often does the model rank b above a? </a:t>
            </a:r>
          </a:p>
          <a:p>
            <a:endParaRPr lang="en-US" dirty="0"/>
          </a:p>
          <a:p>
            <a:r>
              <a:rPr lang="en-US" dirty="0"/>
              <a:t>Intuition: unlike MSE, AUROC doesn’t depend on actual computed probabilities.</a:t>
            </a:r>
          </a:p>
          <a:p>
            <a:endParaRPr lang="en-US" dirty="0"/>
          </a:p>
          <a:p>
            <a:r>
              <a:rPr lang="en-US" dirty="0"/>
              <a:t>In fact, it’s completely independent of threshold you end up picking (unlike recall, precision, etc.)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4457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we’re performing risk-stratification – trying to find the very severe cases.</a:t>
            </a:r>
          </a:p>
          <a:p>
            <a:endParaRPr lang="en-US" dirty="0"/>
          </a:p>
          <a:p>
            <a:r>
              <a:rPr lang="en-US" dirty="0"/>
              <a:t>Say there’s only 10 severe cases out of 1000. We want a classifier that assigns these 10 a very high score. </a:t>
            </a:r>
          </a:p>
          <a:p>
            <a:endParaRPr lang="en-US" dirty="0"/>
          </a:p>
          <a:p>
            <a:r>
              <a:rPr lang="en-US" dirty="0"/>
              <a:t>Which part of the curve is most important for us?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8515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For risk-</a:t>
            </a:r>
            <a:r>
              <a:rPr lang="en-US" dirty="0" err="1"/>
              <a:t>strat</a:t>
            </a:r>
            <a:r>
              <a:rPr lang="en-US" dirty="0"/>
              <a:t>, we disproportionately care about red area</a:t>
            </a:r>
          </a:p>
          <a:p>
            <a:endParaRPr lang="en-US" dirty="0"/>
          </a:p>
          <a:p>
            <a:r>
              <a:rPr lang="en-US" dirty="0"/>
              <a:t>2. Consider a highly imbalanced data set. Only 10 positives among 1,000 samples. </a:t>
            </a:r>
          </a:p>
          <a:p>
            <a:endParaRPr lang="en-US" dirty="0"/>
          </a:p>
          <a:p>
            <a:r>
              <a:rPr lang="en-US" dirty="0"/>
              <a:t>classifier A: ranks the positives in the top 20</a:t>
            </a:r>
          </a:p>
          <a:p>
            <a:r>
              <a:rPr lang="en-US" dirty="0"/>
              <a:t> classifier B: ranks the positives in the top 100 (many more false positives) </a:t>
            </a:r>
          </a:p>
          <a:p>
            <a:endParaRPr lang="en-US" dirty="0"/>
          </a:p>
          <a:p>
            <a:r>
              <a:rPr lang="en-US" dirty="0"/>
              <a:t>A&gt;&gt;B, but ROC doesn’t reflect that – it uses TN in denominator, which overwhelms the statistic. FPR = FP / (FP+TN)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71592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Surprisingly controversial subject even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84506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just saying “We measured the AUC of the model” can be ambiguous.  </a:t>
            </a:r>
          </a:p>
          <a:p>
            <a:endParaRPr lang="en-US" dirty="0"/>
          </a:p>
          <a:p>
            <a:r>
              <a:rPr lang="en-US" dirty="0"/>
              <a:t>Q: You have a system that predicts whether the patient will get sepsis. It generates a score every hour.  How might you eval this model?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Highest prediction</a:t>
            </a:r>
          </a:p>
          <a:p>
            <a:pPr marL="228600" indent="-228600">
              <a:buAutoNum type="arabicPeriod"/>
            </a:pPr>
            <a:r>
              <a:rPr lang="en-US" dirty="0"/>
              <a:t>All predictions</a:t>
            </a:r>
          </a:p>
          <a:p>
            <a:pPr marL="228600" indent="-228600">
              <a:buAutoNum type="arabicPeriod"/>
            </a:pPr>
            <a:r>
              <a:rPr lang="en-US" dirty="0"/>
              <a:t>Time to event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0935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38464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healthcare ML are often classification problems – is this patient going to get this disease?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here’s an important non-classification problem: how long is this group of patients going to live?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7337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about “# patients alive at the end?”</a:t>
            </a:r>
          </a:p>
          <a:p>
            <a:r>
              <a:rPr lang="en-US" dirty="0"/>
              <a:t>No: Consider 2 trials, there’s 50% surviving at the end of the trial. But in trial #1, all 50% died in the first month; in trial #2, all 50% died in the final month of the trial. </a:t>
            </a:r>
          </a:p>
          <a:p>
            <a:r>
              <a:rPr lang="en-US" dirty="0"/>
              <a:t>       No: what about people who disappear during the trial?</a:t>
            </a:r>
          </a:p>
          <a:p>
            <a:r>
              <a:rPr lang="en-US" dirty="0"/>
              <a:t>How about "# of patients who die each month?"</a:t>
            </a:r>
          </a:p>
          <a:p>
            <a:r>
              <a:rPr lang="en-US" dirty="0"/>
              <a:t>    No: what about patients who disappear during the trial?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8387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5682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= patient died</a:t>
            </a:r>
          </a:p>
          <a:p>
            <a:r>
              <a:rPr lang="en-US" dirty="0"/>
              <a:t>Red: censored data. Either trial ended and patient still alive (S2, S5), or patient disappeared (S1, S3)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4872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(Do interactively)</a:t>
            </a:r>
          </a:p>
          <a:p>
            <a:endParaRPr lang="en-US" dirty="0"/>
          </a:p>
          <a:p>
            <a:r>
              <a:rPr lang="en-US" dirty="0"/>
              <a:t>n = # entering this time period </a:t>
            </a:r>
          </a:p>
          <a:p>
            <a:r>
              <a:rPr lang="en-US" dirty="0"/>
              <a:t>d = # died during this time period</a:t>
            </a:r>
          </a:p>
          <a:p>
            <a:endParaRPr lang="en-US" dirty="0"/>
          </a:p>
          <a:p>
            <a:r>
              <a:rPr lang="en-US" dirty="0"/>
              <a:t>Helpful – the python ‘lifelines’ package. </a:t>
            </a:r>
          </a:p>
          <a:p>
            <a:endParaRPr lang="en-US" dirty="0"/>
          </a:p>
          <a:p>
            <a:r>
              <a:rPr lang="en-US" dirty="0"/>
              <a:t>nothing fancy going on here, this is just fitting a line to the observed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50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 = # entering this time period </a:t>
            </a:r>
          </a:p>
          <a:p>
            <a:r>
              <a:rPr lang="en-US" dirty="0"/>
              <a:t>d = # died during this time period</a:t>
            </a:r>
          </a:p>
          <a:p>
            <a:endParaRPr lang="en-US" dirty="0"/>
          </a:p>
          <a:p>
            <a:r>
              <a:rPr lang="en-US" dirty="0"/>
              <a:t>Helpful – the python ‘lifelines’ package. </a:t>
            </a:r>
          </a:p>
          <a:p>
            <a:endParaRPr lang="en-US" dirty="0"/>
          </a:p>
          <a:p>
            <a:r>
              <a:rPr lang="en-US" dirty="0"/>
              <a:t>nothing fancy going on here, this is just fitting a line to the observed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2960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would a very effective therapy look like? A terrible one?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Kaplan-Meier curve is a non-parametric estimator  (What does that mean?)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7845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09658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Cox: more complex than Kaplan Meier. Can handle covariates. </a:t>
            </a:r>
          </a:p>
          <a:p>
            <a:endParaRPr lang="en-US" dirty="0"/>
          </a:p>
          <a:p>
            <a:r>
              <a:rPr lang="en-US" dirty="0"/>
              <a:t>Parametric – see next. (“opiniated”)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13073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Paramterric</a:t>
            </a:r>
            <a:r>
              <a:rPr lang="en-US" dirty="0"/>
              <a:t> modeling - let’s formalize this with some notation </a:t>
            </a:r>
          </a:p>
          <a:p>
            <a:endParaRPr lang="en-US" dirty="0"/>
          </a:p>
          <a:p>
            <a:r>
              <a:rPr lang="en-US" dirty="0"/>
              <a:t>(Slides from </a:t>
            </a:r>
            <a:r>
              <a:rPr lang="en-US" dirty="0" err="1"/>
              <a:t>Szolovitz</a:t>
            </a:r>
            <a:r>
              <a:rPr lang="en-US" dirty="0"/>
              <a:t>/Sontag)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6129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Idea: </a:t>
            </a:r>
            <a:r>
              <a:rPr lang="en-US" dirty="0"/>
              <a:t>Given a KM curve, build a model for </a:t>
            </a:r>
            <a:r>
              <a:rPr lang="en-US" i="1" dirty="0"/>
              <a:t>S(t) </a:t>
            </a:r>
            <a:r>
              <a:rPr lang="en-US" dirty="0"/>
              <a:t>(or </a:t>
            </a:r>
            <a:r>
              <a:rPr lang="en-US" i="1" dirty="0"/>
              <a:t>f(t)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f(t): "probability of death. at time t"</a:t>
            </a:r>
          </a:p>
          <a:p>
            <a:r>
              <a:rPr lang="en-US" dirty="0"/>
              <a:t>S(t) = 1- cumulative density function = integrate f(t) from t to infinity</a:t>
            </a:r>
          </a:p>
          <a:p>
            <a:endParaRPr lang="en-US" dirty="0"/>
          </a:p>
          <a:p>
            <a:r>
              <a:rPr lang="en-US" dirty="0"/>
              <a:t>these are some common </a:t>
            </a:r>
            <a:r>
              <a:rPr lang="en-US" dirty="0" err="1"/>
              <a:t>paramtric</a:t>
            </a:r>
            <a:r>
              <a:rPr lang="en-US" dirty="0"/>
              <a:t> functions for survival curves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56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 method, builds trees iteratively like RF does, to maximize likelihood of observed survival data.. Less interpretable than KM.</a:t>
            </a:r>
          </a:p>
          <a:p>
            <a:endParaRPr lang="en-US" dirty="0"/>
          </a:p>
          <a:p>
            <a:r>
              <a:rPr lang="en-US"/>
              <a:t>GOOD FOR FINAL PROJECT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33083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Spit criterion – typically </a:t>
            </a:r>
            <a:r>
              <a:rPr lang="en-US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use log-rank statistic (any criteria that produces the largest difference in survival distributions at the two child nodes)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7587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2686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Framingham Heart Study dataset</a:t>
            </a:r>
          </a:p>
          <a:p>
            <a:endParaRPr lang="en-US" dirty="0"/>
          </a:p>
          <a:p>
            <a:r>
              <a:rPr lang="en-US" dirty="0"/>
              <a:t>Notice the covariates at each node split</a:t>
            </a:r>
          </a:p>
          <a:p>
            <a:endParaRPr lang="en-US" dirty="0"/>
          </a:p>
          <a:p>
            <a:r>
              <a:rPr lang="en-US" dirty="0"/>
              <a:t>Maximize difference in KM curves at leaves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97835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lib that implements random survival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3201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How would you? </a:t>
            </a:r>
          </a:p>
          <a:p>
            <a:endParaRPr lang="en-US" dirty="0"/>
          </a:p>
          <a:p>
            <a:r>
              <a:rPr lang="en-US" dirty="0"/>
              <a:t>This isn’t binary classification, ROC isn’t appropriate way to evaluate</a:t>
            </a:r>
          </a:p>
          <a:p>
            <a:endParaRPr lang="en-US" dirty="0"/>
          </a:p>
          <a:p>
            <a:r>
              <a:rPr lang="en-US" dirty="0"/>
              <a:t>Instead, we’ll use concordance or C-statistic. Let me motivate that here.</a:t>
            </a:r>
          </a:p>
          <a:p>
            <a:endParaRPr lang="en-US" dirty="0"/>
          </a:p>
          <a:p>
            <a:r>
              <a:rPr lang="en-US" dirty="0"/>
              <a:t>Q: DOES THIS LOOK FAMILIAR? (value of AUROC). Both: “Prob that given two randomly chosen instances (one positive and one negative), the model assigns a higher score to the positive instance. 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316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92718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pset</a:t>
            </a:r>
            <a:r>
              <a:rPr lang="en-US" dirty="0"/>
              <a:t> 2, you will work with some ‘holey’ healthcare data (MIMIC) and even quantify its ‘missingness’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69352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one is better? Why? </a:t>
            </a:r>
          </a:p>
          <a:p>
            <a:endParaRPr lang="en-US" dirty="0"/>
          </a:p>
          <a:p>
            <a:r>
              <a:rPr lang="en-US" dirty="0"/>
              <a:t>(Discarding leads to bias. Then again, so does imputation, just in different ways)</a:t>
            </a:r>
          </a:p>
          <a:p>
            <a:endParaRPr lang="en-US" dirty="0"/>
          </a:p>
          <a:p>
            <a:r>
              <a:rPr lang="en-US" dirty="0"/>
              <a:t>This is oversimplified – the real Q is HOW to impute.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1656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data comes in different flavors</a:t>
            </a:r>
          </a:p>
          <a:p>
            <a:endParaRPr lang="en-US" dirty="0"/>
          </a:p>
          <a:p>
            <a:r>
              <a:rPr lang="en-US" dirty="0"/>
              <a:t>So if we see a patient note and it says nothing about smoking, what can we conclude about the patient’s smoking status?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01523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we can classify missing data in 3 flavors  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MCAR: A lab sample is accidentally dropped, causing some measurements to be lost.</a:t>
            </a:r>
          </a:p>
          <a:p>
            <a:r>
              <a:rPr lang="en-US" dirty="0"/>
              <a:t>MAR: Older individuals are less likely to report their income, but this is fully explained by their age (which is observed).</a:t>
            </a:r>
          </a:p>
          <a:p>
            <a:r>
              <a:rPr lang="en-US" dirty="0"/>
              <a:t>MNAR: People with high incomes are less likely to report their income, regardless of other observed factors.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777160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MCAR -  doesn’t depend on anything observed or unobserved</a:t>
            </a:r>
          </a:p>
          <a:p>
            <a:r>
              <a:rPr lang="en-US" dirty="0"/>
              <a:t>MCAR – doesn’t depend on anything observed or unobserved</a:t>
            </a:r>
          </a:p>
          <a:p>
            <a:r>
              <a:rPr lang="en-US" dirty="0"/>
              <a:t>MAR – depends on observed ‘anxiety’</a:t>
            </a:r>
          </a:p>
          <a:p>
            <a:r>
              <a:rPr lang="en-US" dirty="0"/>
              <a:t>MAR – depends on observed ‘age’ </a:t>
            </a:r>
          </a:p>
          <a:p>
            <a:r>
              <a:rPr lang="en-US" dirty="0"/>
              <a:t>MNAR – depends on unobserved ’alcohol usage’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013174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drawback?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7619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459212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these  - none are MCAR!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806020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75551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8720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approaches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2704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2063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4733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in healthcare – specifically around medication (</a:t>
            </a:r>
            <a:r>
              <a:rPr lang="en-US" dirty="0" err="1"/>
              <a:t>rx</a:t>
            </a:r>
            <a:r>
              <a:rPr lang="en-US" dirty="0"/>
              <a:t>)?</a:t>
            </a:r>
          </a:p>
          <a:p>
            <a:endParaRPr lang="en-US" dirty="0"/>
          </a:p>
          <a:p>
            <a:r>
              <a:rPr lang="en-US" dirty="0"/>
              <a:t> - Will this patient respond to this </a:t>
            </a:r>
            <a:r>
              <a:rPr lang="en-US" dirty="0" err="1"/>
              <a:t>rx</a:t>
            </a:r>
            <a:r>
              <a:rPr lang="en-US" dirty="0"/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Will patient patient pick up their </a:t>
            </a:r>
            <a:r>
              <a:rPr lang="en-US" dirty="0" err="1"/>
              <a:t>rx</a:t>
            </a:r>
            <a:r>
              <a:rPr lang="en-US" dirty="0"/>
              <a:t>?</a:t>
            </a:r>
          </a:p>
          <a:p>
            <a:r>
              <a:rPr lang="en-US" dirty="0"/>
              <a:t>- Will patient adhere to </a:t>
            </a:r>
            <a:r>
              <a:rPr lang="en-US" dirty="0" err="1"/>
              <a:t>rx</a:t>
            </a:r>
            <a:r>
              <a:rPr lang="en-US" dirty="0"/>
              <a:t>?</a:t>
            </a:r>
          </a:p>
          <a:p>
            <a:r>
              <a:rPr lang="en-US" dirty="0"/>
              <a:t>- Will patient renew </a:t>
            </a:r>
            <a:r>
              <a:rPr lang="en-US" dirty="0" err="1"/>
              <a:t>rx</a:t>
            </a:r>
            <a:r>
              <a:rPr lang="en-US" dirty="0"/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/>
              <a:t>rx-rx</a:t>
            </a:r>
            <a:r>
              <a:rPr lang="en-US" dirty="0"/>
              <a:t> interaction between these two </a:t>
            </a:r>
            <a:r>
              <a:rPr lang="en-US" dirty="0" err="1"/>
              <a:t>rx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9479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 actually used a </a:t>
            </a:r>
            <a:r>
              <a:rPr lang="en-US" dirty="0" err="1"/>
              <a:t>colab</a:t>
            </a:r>
            <a:r>
              <a:rPr lang="en-US" dirty="0"/>
              <a:t> notebook to walk through much of this)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3799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180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F846B-CC89-4AB0-D7D9-A6B085531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urnals.plos.org/plosone/article/file?id=10.1371/journal.pone.011843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kdpsinghlab/status/1377593699207634945/photo/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cw.mit.edu/courses/6-s897-machine-learning-for-healthcare-spring-2019/resources/lecture-6-physiological-time-seri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ublication/337434530_T1-2N1M0_triple-negative_breast_cancer_patients_from_the_SEER_database_showed_potential_benefit_from_post-mastectomy_radiotherapy/link/5dd734efa6fdcc474feb74c9/download?_tp=eyJjb250ZXh0Ijp7ImZpcnN0UGFnZSI6Il9kaXJlY3QiLCJwYWdlIjoicHVibGljYXRpb24iLCJwcmV2aW91c1BhZ2UiOiJfZGlyZWN0In19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994-021-06117-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i.nejm.org/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ink.springer.com/article/10.1007/s10994-021-06117-0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ir.org/2021/3/e22219/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53204642200274X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pii/S093336572300101X" TargetMode="Externa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3336572300101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2038350"/>
            <a:ext cx="6705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CMU 10-742</a:t>
            </a:r>
            <a:b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</a:b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Machine Learning in Healthcare 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Lecture 5: Statistics You Need to Know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Adam Berger</a:t>
            </a: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0825-39C7-EEE5-F134-6D050F81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(Gaussian)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519C-A128-4A5B-0B66-DA86E1B4E4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846" y="1175238"/>
            <a:ext cx="7696200" cy="3429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4EBC505D-0782-9DEF-A3F6-088A20B9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77" y="1670774"/>
            <a:ext cx="3875454" cy="1198763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B40548B-F038-1957-8A2B-A2DF4624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29602"/>
            <a:ext cx="1936262" cy="9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1626-8534-EEDD-7304-3302E5F6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F8BF4-4214-3B5D-FE90-FD9A68117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581150"/>
            <a:ext cx="8229600" cy="3124200"/>
          </a:xfrm>
        </p:spPr>
        <p:txBody>
          <a:bodyPr/>
          <a:lstStyle/>
          <a:p>
            <a:r>
              <a:rPr lang="en-US" sz="2800" dirty="0"/>
              <a:t>The average of a large number of random variables will approximate a normal distribution.</a:t>
            </a:r>
          </a:p>
          <a:p>
            <a:endParaRPr lang="en-US" sz="2800" dirty="0"/>
          </a:p>
          <a:p>
            <a:r>
              <a:rPr lang="en-US" u="sng" dirty="0"/>
              <a:t>Assumptions: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Variables are independent and identically distributed (</a:t>
            </a:r>
            <a:r>
              <a:rPr lang="en-US" dirty="0" err="1"/>
              <a:t>i.i.d.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Variables have finite mean &amp; variance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take enough samples (N&gt;30 typically)</a:t>
            </a:r>
          </a:p>
          <a:p>
            <a:pPr marL="0" indent="0"/>
            <a:r>
              <a:rPr lang="en-US" dirty="0"/>
              <a:t>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CC63DC-5682-D259-9B86-2A39C41FC6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4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MG, Who The Hell Cares | Teh Meme Wiki | Fandom">
            <a:extLst>
              <a:ext uri="{FF2B5EF4-FFF2-40B4-BE49-F238E27FC236}">
                <a16:creationId xmlns:a16="http://schemas.microsoft.com/office/drawing/2014/main" id="{6AE220BF-A222-4F25-7286-360FDFCB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0"/>
            <a:ext cx="70659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608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50B5-AFE7-702F-C051-9AFD0A9B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are valid applications of the CLT?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0FA9D-71D2-F679-11D5-20ADD0CB66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428750"/>
            <a:ext cx="8229600" cy="32004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600" dirty="0"/>
              <a:t>Average blood pressure in Medicare population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The number of new influenza cases per day during an outbreak in Portland, Maine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Average length of stay for patients at AHN admitted for suspected MI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 study on cancer recurrence from a new therapy for a rare form of childhood leukemia (affects 1 in 1M children)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6786D5-F844-FF3C-DE8D-CF7232AD7F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FA92-955F-4469-86A7-0CEDCBB8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Brothers from Another Mother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24536-C528-5B5A-7C10-34DA1DB677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 descr="Binomial Probability At Most At Least - MathBitsNotebook(Geo)">
            <a:extLst>
              <a:ext uri="{FF2B5EF4-FFF2-40B4-BE49-F238E27FC236}">
                <a16:creationId xmlns:a16="http://schemas.microsoft.com/office/drawing/2014/main" id="{708606BC-9D31-CE2D-D2D3-4A593DC32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33550"/>
            <a:ext cx="4909244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B533AD-662C-28D8-A7D6-74D93CBE50DE}"/>
              </a:ext>
            </a:extLst>
          </p:cNvPr>
          <p:cNvSpPr txBox="1"/>
          <p:nvPr/>
        </p:nvSpPr>
        <p:spPr>
          <a:xfrm>
            <a:off x="5485536" y="1200150"/>
            <a:ext cx="366823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Binomial is discrete and has support only for positive integers.</a:t>
            </a:r>
          </a:p>
          <a:p>
            <a:endParaRPr lang="en-US" sz="2000" dirty="0"/>
          </a:p>
          <a:p>
            <a:r>
              <a:rPr lang="en-US" sz="2000" dirty="0"/>
              <a:t>Normal is continuous and has support for all real values. </a:t>
            </a:r>
          </a:p>
          <a:p>
            <a:endParaRPr lang="en-US" sz="2000" dirty="0"/>
          </a:p>
          <a:p>
            <a:r>
              <a:rPr lang="en-US" sz="2000" dirty="0"/>
              <a:t>But for n large enough and p not too close to 0 or 1, they look very similar… </a:t>
            </a:r>
            <a:endParaRPr lang="en-US" sz="2000" dirty="0">
              <a:highlight>
                <a:srgbClr val="FFFF00"/>
              </a:highligh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01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34AB-A977-092C-9661-2829984C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FA3AB-172E-8602-DFAA-1CF23A40F2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200150"/>
            <a:ext cx="8229600" cy="3429000"/>
          </a:xfrm>
        </p:spPr>
        <p:txBody>
          <a:bodyPr/>
          <a:lstStyle/>
          <a:p>
            <a:r>
              <a:rPr lang="en-US" dirty="0"/>
              <a:t>A process occurs </a:t>
            </a:r>
            <a:r>
              <a:rPr lang="en-US" dirty="0" err="1"/>
              <a:t>λ</a:t>
            </a:r>
            <a:r>
              <a:rPr lang="en-US" dirty="0"/>
              <a:t> times per minute. </a:t>
            </a:r>
          </a:p>
          <a:p>
            <a:endParaRPr lang="en-US" dirty="0"/>
          </a:p>
          <a:p>
            <a:r>
              <a:rPr lang="en-US" dirty="0"/>
              <a:t>The events occur independently of one another. </a:t>
            </a:r>
          </a:p>
          <a:p>
            <a:endParaRPr lang="en-US" dirty="0"/>
          </a:p>
          <a:p>
            <a:r>
              <a:rPr lang="en-US" dirty="0"/>
              <a:t>The probability that this process will generate k events in a minute is: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9FBD2-D5E7-FEBC-1DEF-5F2254E9E8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C14C2E26-30A6-12DA-4381-6E51575B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914650"/>
            <a:ext cx="4670188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7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F2B04-A8EE-4025-5327-0B9888D7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1523B-B56D-F1F0-4677-8808AB35CC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428750"/>
            <a:ext cx="8229600" cy="3200400"/>
          </a:xfrm>
        </p:spPr>
        <p:txBody>
          <a:bodyPr/>
          <a:lstStyle/>
          <a:p>
            <a:r>
              <a:rPr lang="en-US" sz="2000" dirty="0"/>
              <a:t>On average,  5 patients arrive at the ER per hour. What’s the chance that 10 patients will arrive in a single hour?  What’s the chance no patients will arrive?</a:t>
            </a:r>
          </a:p>
          <a:p>
            <a:endParaRPr lang="en-US" sz="2000" dirty="0"/>
          </a:p>
          <a:p>
            <a:r>
              <a:rPr lang="en-US" sz="2000" dirty="0"/>
              <a:t>On average, 2 people out of 100K develop ALS every year. What’s the chance than in Pittsburgh, no one will be diagnosed with ALS in 2025? 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B9ED0-F231-72EE-3A7A-4EF8074B75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7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C01E-D95E-F92B-94D3-8F4C3623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6666-045D-B09C-8AB2-D6F230E822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Key probability distributions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  <a:latin typeface="Arial" panose="020B0604020202020204" pitchFamily="34" charset="0"/>
              </a:rPr>
              <a:t>Evaluation metrics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Survival modeling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Missing data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2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6612776-DD2B-022F-E40B-0E9E52B2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91" y="0"/>
            <a:ext cx="5596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1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E98137BE-7471-E4EC-73EF-CC28EE45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" y="1134029"/>
            <a:ext cx="9137095" cy="24283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636A6E-BD7E-2A4B-5021-741A3B44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Binary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39EEA-C805-2099-75C2-B16DEC01A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AC082-C81D-3004-F55C-02379DBD6D9A}"/>
              </a:ext>
            </a:extLst>
          </p:cNvPr>
          <p:cNvSpPr/>
          <p:nvPr/>
        </p:nvSpPr>
        <p:spPr bwMode="auto">
          <a:xfrm>
            <a:off x="1519989" y="3163652"/>
            <a:ext cx="27432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BA9C98-848D-3B5A-2014-DD1C5F071D29}"/>
              </a:ext>
            </a:extLst>
          </p:cNvPr>
          <p:cNvSpPr/>
          <p:nvPr/>
        </p:nvSpPr>
        <p:spPr bwMode="auto">
          <a:xfrm>
            <a:off x="1606963" y="2876550"/>
            <a:ext cx="2743200" cy="2743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875DE-724E-36B7-2CD6-50FDA737527D}"/>
              </a:ext>
            </a:extLst>
          </p:cNvPr>
          <p:cNvSpPr/>
          <p:nvPr/>
        </p:nvSpPr>
        <p:spPr bwMode="auto">
          <a:xfrm>
            <a:off x="1519989" y="2571750"/>
            <a:ext cx="2743200" cy="2743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CFD587-8856-67D6-CB7C-F3C1CD303A82}"/>
              </a:ext>
            </a:extLst>
          </p:cNvPr>
          <p:cNvSpPr/>
          <p:nvPr/>
        </p:nvSpPr>
        <p:spPr bwMode="auto">
          <a:xfrm>
            <a:off x="1519989" y="2355932"/>
            <a:ext cx="2743200" cy="2743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986A5D-F1FB-B541-FD63-4835703E9C60}"/>
              </a:ext>
            </a:extLst>
          </p:cNvPr>
          <p:cNvSpPr/>
          <p:nvPr/>
        </p:nvSpPr>
        <p:spPr bwMode="auto">
          <a:xfrm>
            <a:off x="1519989" y="2096852"/>
            <a:ext cx="2743200" cy="2743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5C0499-D7D2-7E88-05E6-2FF1B3575298}"/>
              </a:ext>
            </a:extLst>
          </p:cNvPr>
          <p:cNvSpPr/>
          <p:nvPr/>
        </p:nvSpPr>
        <p:spPr bwMode="auto">
          <a:xfrm>
            <a:off x="1443789" y="1809750"/>
            <a:ext cx="2743200" cy="2743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F095B0-4EFD-9810-0B2F-E7AB68309681}"/>
              </a:ext>
            </a:extLst>
          </p:cNvPr>
          <p:cNvSpPr/>
          <p:nvPr/>
        </p:nvSpPr>
        <p:spPr bwMode="auto">
          <a:xfrm>
            <a:off x="1519989" y="1563452"/>
            <a:ext cx="2743200" cy="2743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588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943 Apil 9th NEW YORK TIMES Roosevelt orders freeze wage Japanese lose 37">
            <a:extLst>
              <a:ext uri="{FF2B5EF4-FFF2-40B4-BE49-F238E27FC236}">
                <a16:creationId xmlns:a16="http://schemas.microsoft.com/office/drawing/2014/main" id="{763980C7-6B7F-706B-5236-1357ED79C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5" b="66520"/>
          <a:stretch/>
        </p:blipFill>
        <p:spPr bwMode="auto">
          <a:xfrm>
            <a:off x="457200" y="1494525"/>
            <a:ext cx="2076536" cy="58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09BB28-090C-DAA7-8CEC-E4F9E51D0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6"/>
          <a:stretch/>
        </p:blipFill>
        <p:spPr bwMode="auto">
          <a:xfrm>
            <a:off x="3538242" y="1107098"/>
            <a:ext cx="2194763" cy="155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ar on the road&#10;&#10;Description automatically generated">
            <a:extLst>
              <a:ext uri="{FF2B5EF4-FFF2-40B4-BE49-F238E27FC236}">
                <a16:creationId xmlns:a16="http://schemas.microsoft.com/office/drawing/2014/main" id="{59401F95-16D6-04B6-A676-CFE5D530F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976" y="1129907"/>
            <a:ext cx="1636824" cy="1542754"/>
          </a:xfrm>
          <a:prstGeom prst="rect">
            <a:avLst/>
          </a:prstGeom>
        </p:spPr>
      </p:pic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93A5DD3A-9ACE-6756-2E81-0B48F2883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3017736"/>
            <a:ext cx="2211092" cy="1466850"/>
          </a:xfrm>
          <a:prstGeom prst="rect">
            <a:avLst/>
          </a:prstGeom>
        </p:spPr>
      </p:pic>
      <p:pic>
        <p:nvPicPr>
          <p:cNvPr id="9" name="Picture 8" descr="A screenshot of a black and white message&#10;&#10;Description automatically generated">
            <a:extLst>
              <a:ext uri="{FF2B5EF4-FFF2-40B4-BE49-F238E27FC236}">
                <a16:creationId xmlns:a16="http://schemas.microsoft.com/office/drawing/2014/main" id="{2857F7FE-C7B6-8AFB-831B-7BA72B722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88" y="3063520"/>
            <a:ext cx="2000918" cy="1110761"/>
          </a:xfrm>
          <a:prstGeom prst="rect">
            <a:avLst/>
          </a:prstGeom>
        </p:spPr>
      </p:pic>
      <p:pic>
        <p:nvPicPr>
          <p:cNvPr id="11" name="Picture 10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DC644CD4-5720-6FD8-4234-65039A45F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3063520"/>
            <a:ext cx="2762250" cy="95007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FDC4ECF-E0DB-9A03-F043-2DA180D7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4 Recap</a:t>
            </a:r>
          </a:p>
        </p:txBody>
      </p:sp>
    </p:spTree>
    <p:extLst>
      <p:ext uri="{BB962C8B-B14F-4D97-AF65-F5344CB8AC3E}">
        <p14:creationId xmlns:p14="http://schemas.microsoft.com/office/powerpoint/2010/main" val="221163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E98137BE-7471-E4EC-73EF-CC28EE45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" y="1134029"/>
            <a:ext cx="9137095" cy="24283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636A6E-BD7E-2A4B-5021-741A3B44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Binary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39EEA-C805-2099-75C2-B16DEC01A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65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B41B83-A25D-EC7F-3858-D0FD4BB30C2A}"/>
              </a:ext>
            </a:extLst>
          </p:cNvPr>
          <p:cNvSpPr txBox="1"/>
          <p:nvPr/>
        </p:nvSpPr>
        <p:spPr>
          <a:xfrm>
            <a:off x="6400800" y="1371421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AUROC: </a:t>
            </a:r>
            <a:br>
              <a:rPr lang="en-US" dirty="0"/>
            </a:br>
            <a:r>
              <a:rPr lang="en-US" dirty="0"/>
              <a:t>area under the curve (0.5 – 1.0)</a:t>
            </a:r>
          </a:p>
        </p:txBody>
      </p:sp>
      <p:pic>
        <p:nvPicPr>
          <p:cNvPr id="3" name="Picture 2" descr="A diagram of a curve&#10;&#10;Description automatically generated">
            <a:extLst>
              <a:ext uri="{FF2B5EF4-FFF2-40B4-BE49-F238E27FC236}">
                <a16:creationId xmlns:a16="http://schemas.microsoft.com/office/drawing/2014/main" id="{4AD2A77F-7916-2CCB-00D4-6DCBA4F1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66775"/>
            <a:ext cx="3713378" cy="3409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153E5F-4D1B-0792-2AE9-A903EA57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3365"/>
            <a:ext cx="8229600" cy="609600"/>
          </a:xfrm>
        </p:spPr>
        <p:txBody>
          <a:bodyPr/>
          <a:lstStyle/>
          <a:p>
            <a:r>
              <a:rPr lang="en-US" dirty="0"/>
              <a:t>ROC Curves</a:t>
            </a:r>
          </a:p>
        </p:txBody>
      </p:sp>
    </p:spTree>
    <p:extLst>
      <p:ext uri="{BB962C8B-B14F-4D97-AF65-F5344CB8AC3E}">
        <p14:creationId xmlns:p14="http://schemas.microsoft.com/office/powerpoint/2010/main" val="41815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4EA5-3352-870F-6C8F-790E50C6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interpretation of AUROC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61B52-4161-66EB-E85F-BFB6A4B30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E7376-5180-1B24-6AB0-72EBD82499F1}"/>
              </a:ext>
            </a:extLst>
          </p:cNvPr>
          <p:cNvSpPr txBox="1"/>
          <p:nvPr/>
        </p:nvSpPr>
        <p:spPr>
          <a:xfrm>
            <a:off x="838200" y="3105150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“Probability that a randomly chosen positive instance is ranked higher than a randomly chosen negative instance.”</a:t>
            </a:r>
          </a:p>
        </p:txBody>
      </p:sp>
      <p:pic>
        <p:nvPicPr>
          <p:cNvPr id="6" name="Picture 5" descr="A number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8FD0A3AC-DCB1-0038-35EC-97FAC2C5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1200150"/>
            <a:ext cx="564070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5862-CD05-ABEF-9DA4-B5B11215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4550"/>
            <a:ext cx="8229600" cy="609600"/>
          </a:xfrm>
        </p:spPr>
        <p:txBody>
          <a:bodyPr/>
          <a:lstStyle/>
          <a:p>
            <a:r>
              <a:rPr lang="en-US" dirty="0"/>
              <a:t>What’s a shortcoming of ROC curves?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AA17B-D413-5D7D-2FD8-52B6424B2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7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urve&#10;&#10;Description automatically generated">
            <a:extLst>
              <a:ext uri="{FF2B5EF4-FFF2-40B4-BE49-F238E27FC236}">
                <a16:creationId xmlns:a16="http://schemas.microsoft.com/office/drawing/2014/main" id="{4AD2A77F-7916-2CCB-00D4-6DCBA4F1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66775"/>
            <a:ext cx="3713378" cy="3409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153E5F-4D1B-0792-2AE9-A903EA57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3365"/>
            <a:ext cx="8229600" cy="609600"/>
          </a:xfrm>
        </p:spPr>
        <p:txBody>
          <a:bodyPr/>
          <a:lstStyle/>
          <a:p>
            <a:r>
              <a:rPr lang="en-US" dirty="0"/>
              <a:t>2 Shortcomings of ROC Curves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235625-8826-419C-96B5-E9E746884B0F}"/>
              </a:ext>
            </a:extLst>
          </p:cNvPr>
          <p:cNvSpPr/>
          <p:nvPr/>
        </p:nvSpPr>
        <p:spPr bwMode="auto">
          <a:xfrm>
            <a:off x="3124200" y="1371421"/>
            <a:ext cx="381000" cy="21909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2AEEF049-8902-9636-DB22-8482441C859B}"/>
              </a:ext>
            </a:extLst>
          </p:cNvPr>
          <p:cNvSpPr/>
          <p:nvPr/>
        </p:nvSpPr>
        <p:spPr bwMode="auto">
          <a:xfrm flipH="1">
            <a:off x="152400" y="976911"/>
            <a:ext cx="2133600" cy="985240"/>
          </a:xfrm>
          <a:prstGeom prst="accentBorderCallout1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This is the critical region for ris</a:t>
            </a:r>
            <a:r>
              <a:rPr lang="en-US" sz="20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k stratification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B953F584-1964-A084-A08B-90A9FFC3DB13}"/>
              </a:ext>
            </a:extLst>
          </p:cNvPr>
          <p:cNvSpPr/>
          <p:nvPr/>
        </p:nvSpPr>
        <p:spPr bwMode="auto">
          <a:xfrm>
            <a:off x="6553200" y="3486150"/>
            <a:ext cx="2362200" cy="304800"/>
          </a:xfrm>
          <a:prstGeom prst="accentBorderCallout1">
            <a:avLst>
              <a:gd name="adj1" fmla="val 90179"/>
              <a:gd name="adj2" fmla="val -12508"/>
              <a:gd name="adj3" fmla="val 214601"/>
              <a:gd name="adj4" fmla="val -6262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Geneva" pitchFamily="-110" charset="-128"/>
                <a:cs typeface="Consolas" panose="020B0609020204030204" pitchFamily="49" charset="0"/>
              </a:rPr>
              <a:t>FPR = FP / (FP + TN)</a:t>
            </a:r>
          </a:p>
        </p:txBody>
      </p:sp>
    </p:spTree>
    <p:extLst>
      <p:ext uri="{BB962C8B-B14F-4D97-AF65-F5344CB8AC3E}">
        <p14:creationId xmlns:p14="http://schemas.microsoft.com/office/powerpoint/2010/main" val="389859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EF047A-94D3-E89F-9D33-F438CC008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9550"/>
            <a:ext cx="7772400" cy="3524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3B9C5-6E74-DD23-6D75-95B949E0631F}"/>
              </a:ext>
            </a:extLst>
          </p:cNvPr>
          <p:cNvSpPr txBox="1"/>
          <p:nvPr/>
        </p:nvSpPr>
        <p:spPr>
          <a:xfrm>
            <a:off x="28876" y="4523704"/>
            <a:ext cx="7307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journals.plos.org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plosone</a:t>
            </a:r>
            <a:r>
              <a:rPr lang="en-US" sz="1200" dirty="0">
                <a:hlinkClick r:id="rId4"/>
              </a:rPr>
              <a:t>/article/</a:t>
            </a:r>
            <a:r>
              <a:rPr lang="en-US" sz="1200" dirty="0" err="1">
                <a:hlinkClick r:id="rId4"/>
              </a:rPr>
              <a:t>file?id</a:t>
            </a:r>
            <a:r>
              <a:rPr lang="en-US" sz="1200" dirty="0">
                <a:hlinkClick r:id="rId4"/>
              </a:rPr>
              <a:t>=10.1371/journal.pone.0118432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3449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99497-6274-19B6-B655-AB04EEBC58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2CE4B-71B6-8CE3-7972-CB01014A3035}"/>
              </a:ext>
            </a:extLst>
          </p:cNvPr>
          <p:cNvSpPr txBox="1"/>
          <p:nvPr/>
        </p:nvSpPr>
        <p:spPr>
          <a:xfrm>
            <a:off x="152400" y="4781550"/>
            <a:ext cx="57000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x.com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kdpsinghlab</a:t>
            </a:r>
            <a:r>
              <a:rPr lang="en-US" sz="1100" dirty="0">
                <a:hlinkClick r:id="rId3"/>
              </a:rPr>
              <a:t>/status/1377593699207634945/photo/1</a:t>
            </a:r>
            <a:endParaRPr lang="en-US" sz="1100" dirty="0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3B9A4C88-6EE4-9D2B-E1AA-448FDC8BE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71550"/>
            <a:ext cx="7772400" cy="23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68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049E-358A-4C5A-C67C-120391CC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3350"/>
            <a:ext cx="8229600" cy="609600"/>
          </a:xfrm>
        </p:spPr>
        <p:txBody>
          <a:bodyPr/>
          <a:lstStyle/>
          <a:p>
            <a:r>
              <a:rPr lang="en-US" dirty="0"/>
              <a:t>Halftime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22C7E-5C0F-D2AF-4F61-968C49113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68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C01E-D95E-F92B-94D3-8F4C3623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6666-045D-B09C-8AB2-D6F230E822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Key probability distributions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Evaluation metrics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  <a:latin typeface="Arial" panose="020B0604020202020204" pitchFamily="34" charset="0"/>
              </a:rPr>
              <a:t>Survival </a:t>
            </a:r>
            <a:r>
              <a:rPr lang="en-US" sz="2400" b="1" dirty="0">
                <a:latin typeface="Arial" panose="020B0604020202020204" pitchFamily="34" charset="0"/>
              </a:rPr>
              <a:t>m</a:t>
            </a:r>
            <a:r>
              <a:rPr lang="en-US" sz="2400" b="1" i="0" u="none" strike="noStrike" dirty="0">
                <a:effectLst/>
                <a:latin typeface="Arial" panose="020B0604020202020204" pitchFamily="34" charset="0"/>
              </a:rPr>
              <a:t>odeling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Missing data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br>
              <a:rPr lang="en-US" b="0" dirty="0">
                <a:solidFill>
                  <a:schemeClr val="bg1">
                    <a:lumMod val="85000"/>
                  </a:schemeClr>
                </a:solidFill>
                <a:effectLst/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08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A4BC9C-FFE9-CF14-B6B8-337A8398AC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819150"/>
            <a:ext cx="6489148" cy="1981200"/>
          </a:xfrm>
        </p:spPr>
        <p:txBody>
          <a:bodyPr/>
          <a:lstStyle/>
          <a:p>
            <a:r>
              <a:rPr lang="en-US" sz="2400" dirty="0"/>
              <a:t>Dr. Stalk has a new therapy for lung cancer.</a:t>
            </a:r>
          </a:p>
          <a:p>
            <a:endParaRPr lang="en-US" sz="2400" dirty="0"/>
          </a:p>
          <a:p>
            <a:r>
              <a:rPr lang="en-US" sz="2400" dirty="0"/>
              <a:t>She recruits 1000 patients and monitors them over the next 2 years. She also tracks 1000 patients in a control group.</a:t>
            </a:r>
          </a:p>
          <a:p>
            <a:endParaRPr lang="en-US" sz="2400" dirty="0"/>
          </a:p>
          <a:p>
            <a:r>
              <a:rPr lang="en-US" sz="2400" dirty="0"/>
              <a:t>How can we assess her new therapy? </a:t>
            </a:r>
          </a:p>
          <a:p>
            <a:endParaRPr lang="en-US" sz="1800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97BD98-E180-824E-C449-ACA49C3D78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2" name="Picture 4" descr="Female doctor with clipboard upper body">
            <a:extLst>
              <a:ext uri="{FF2B5EF4-FFF2-40B4-BE49-F238E27FC236}">
                <a16:creationId xmlns:a16="http://schemas.microsoft.com/office/drawing/2014/main" id="{A9830DB1-35C0-D741-126F-C188F539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48" y="211904"/>
            <a:ext cx="2133207" cy="15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5F483-75D1-9CAE-16D8-CF68C0A13702}"/>
              </a:ext>
            </a:extLst>
          </p:cNvPr>
          <p:cNvSpPr txBox="1"/>
          <p:nvPr/>
        </p:nvSpPr>
        <p:spPr>
          <a:xfrm>
            <a:off x="0" y="4400550"/>
            <a:ext cx="81821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section loosely adapted from:</a:t>
            </a:r>
            <a:endParaRPr lang="en-US" sz="900" dirty="0"/>
          </a:p>
          <a:p>
            <a:r>
              <a:rPr lang="en-US" sz="1000" dirty="0">
                <a:hlinkClick r:id="rId4"/>
              </a:rPr>
              <a:t>https://ocw.mit.edu/courses/6-s897-machine-learning-for-healthcare-spring-2019/resources/lecture-6-physiological-time-series/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1798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C01E-D95E-F92B-94D3-8F4C3623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6666-045D-B09C-8AB2-D6F230E822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/>
              <a:t>Assignment 1 due Thursday (Sep 12)</a:t>
            </a:r>
          </a:p>
          <a:p>
            <a:r>
              <a:rPr lang="en-US" sz="1600" dirty="0"/>
              <a:t>		- Part 2 (FHIR) is now a ‘freebie’ but you should do it anyway!</a:t>
            </a:r>
          </a:p>
          <a:p>
            <a:r>
              <a:rPr lang="en-US" sz="1600" dirty="0"/>
              <a:t>	</a:t>
            </a:r>
          </a:p>
          <a:p>
            <a:endParaRPr lang="en-US" sz="1600" dirty="0"/>
          </a:p>
          <a:p>
            <a:r>
              <a:rPr lang="en-US" sz="1600" dirty="0"/>
              <a:t>Assignment 2 out Thursday (Sep 12)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	- requires MIMIC access!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Details on Final project on Canvas</a:t>
            </a:r>
          </a:p>
          <a:p>
            <a:endParaRPr lang="en-US" sz="1600" dirty="0"/>
          </a:p>
          <a:p>
            <a:r>
              <a:rPr lang="en-US" sz="1600" dirty="0"/>
              <a:t>Meme competition due date is now Nov 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6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82B903A4-0BD1-5AF4-3D4C-037FF1C21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9550"/>
            <a:ext cx="6993584" cy="43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7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5817-6FD9-BE27-167D-1A4397F0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Kaplan Meier Curve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C5B96-7521-380E-5FAE-78A40195D3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9AC1-C6A9-74CE-0370-5021208E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7" y="2266950"/>
            <a:ext cx="3583762" cy="172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1A82D-0B64-BAC5-BA8C-DD903F7C2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653" y="1922929"/>
            <a:ext cx="5308600" cy="289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4ACAD-43D2-101C-5939-F1CE107B4083}"/>
              </a:ext>
            </a:extLst>
          </p:cNvPr>
          <p:cNvSpPr txBox="1"/>
          <p:nvPr/>
        </p:nvSpPr>
        <p:spPr>
          <a:xfrm>
            <a:off x="-874643" y="-12324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E1E6E-AADA-1414-4886-6F862D61C79A}"/>
              </a:ext>
            </a:extLst>
          </p:cNvPr>
          <p:cNvSpPr/>
          <p:nvPr/>
        </p:nvSpPr>
        <p:spPr bwMode="auto">
          <a:xfrm>
            <a:off x="3802479" y="2257745"/>
            <a:ext cx="5228947" cy="252380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11" name="Picture 10" descr="A number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BD695D2B-2744-1A47-F66D-E1A7DAA01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025" y="1413204"/>
            <a:ext cx="577850" cy="478221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05E55E-8B5F-0EA5-127F-1B59DCB50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413204"/>
            <a:ext cx="1428003" cy="4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2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5817-6FD9-BE27-167D-1A4397F0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Kaplan Meier Curve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C5B96-7521-380E-5FAE-78A40195D3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9AC1-C6A9-74CE-0370-5021208E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7" y="2266950"/>
            <a:ext cx="3583762" cy="172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1A82D-0B64-BAC5-BA8C-DD903F7C2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653" y="1922929"/>
            <a:ext cx="5308600" cy="289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4ACAD-43D2-101C-5939-F1CE107B4083}"/>
              </a:ext>
            </a:extLst>
          </p:cNvPr>
          <p:cNvSpPr txBox="1"/>
          <p:nvPr/>
        </p:nvSpPr>
        <p:spPr>
          <a:xfrm>
            <a:off x="-874643" y="-123245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number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BD695D2B-2744-1A47-F66D-E1A7DAA01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025" y="1413204"/>
            <a:ext cx="577850" cy="478221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05E55E-8B5F-0EA5-127F-1B59DCB50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413204"/>
            <a:ext cx="1428003" cy="4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27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22A3-CBD2-0603-6B35-0F1E184C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08062"/>
            <a:ext cx="8229600" cy="609600"/>
          </a:xfrm>
        </p:spPr>
        <p:txBody>
          <a:bodyPr/>
          <a:lstStyle/>
          <a:p>
            <a:r>
              <a:rPr lang="en-US" dirty="0"/>
              <a:t>Kaplan Meier Curves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40827-391B-BDEE-8A88-C200A660E1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638550"/>
            <a:ext cx="8229600" cy="9906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45EE9-04CA-0E13-4628-84D3CE553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A graph of cancer survival&#10;&#10;Description automatically generated">
            <a:extLst>
              <a:ext uri="{FF2B5EF4-FFF2-40B4-BE49-F238E27FC236}">
                <a16:creationId xmlns:a16="http://schemas.microsoft.com/office/drawing/2014/main" id="{B85FE51B-F7DA-3998-30DD-4CBD258B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742950"/>
            <a:ext cx="4876800" cy="3871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2834B-B64B-D394-7330-8223881BE728}"/>
              </a:ext>
            </a:extLst>
          </p:cNvPr>
          <p:cNvSpPr txBox="1"/>
          <p:nvPr/>
        </p:nvSpPr>
        <p:spPr>
          <a:xfrm>
            <a:off x="0" y="4475261"/>
            <a:ext cx="777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4"/>
              </a:rPr>
              <a:t>https://www.researchgate.net/publication/337434530_T1-2N1M0_triple-negative_breast_cancer_patients_from_the_SEER_database_showed_potential_benefit_from_post-mastectomy_radiotherapy/link/5dd734efa6fdcc474feb74c9/download?_tp=eyJjb250ZXh0Ijp7ImZpcnN0UGFnZSI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244838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1BCD-4A30-8EC6-7D49-80450B83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Shortcomings of Kaplan-Meier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578E-56F9-0249-E994-5DDE0EC762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62150"/>
            <a:ext cx="8229600" cy="2667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Can’t easily handle covariates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Assumes censoring is non-informative.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Non-parametric – can’t extrapolate outside the support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5E90C-FE94-CC38-7B65-2F2E8681B9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3235-FD48-C8F6-ADE2-7DDB7646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approaches to survival modeling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4185-68AB-14F2-4C96-E9BC2E9BA4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dirty="0"/>
              <a:t>Cox Proportional Hazards Model</a:t>
            </a:r>
          </a:p>
          <a:p>
            <a:endParaRPr lang="en-US" sz="2000" dirty="0"/>
          </a:p>
          <a:p>
            <a:r>
              <a:rPr lang="en-US" sz="2000" dirty="0">
                <a:highlight>
                  <a:srgbClr val="FFFF00"/>
                </a:highlight>
              </a:rPr>
              <a:t>Parametric models</a:t>
            </a:r>
          </a:p>
          <a:p>
            <a:endParaRPr lang="en-US" sz="2000" dirty="0"/>
          </a:p>
          <a:p>
            <a:r>
              <a:rPr lang="en-US" sz="2000" dirty="0"/>
              <a:t>Random Survival Forests </a:t>
            </a:r>
          </a:p>
          <a:p>
            <a:endParaRPr lang="en-US" sz="2000" dirty="0"/>
          </a:p>
          <a:p>
            <a:r>
              <a:rPr lang="en-US" sz="2000" dirty="0"/>
              <a:t>NN-based models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5454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85540-B636-ABFE-A065-A7AF9FED1F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D6ACA8B2-FBC2-D6A4-1168-33251838A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0279"/>
            <a:ext cx="6600615" cy="48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48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0EEBC-1DE0-F938-6F6B-9C8D60CD1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 descr="A table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BF866D9A-5B6C-A1F4-B507-ABD2C5D7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3350"/>
            <a:ext cx="7772400" cy="461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53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3235-FD48-C8F6-ADE2-7DDB7646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approaches to survival modeling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4185-68AB-14F2-4C96-E9BC2E9BA4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dirty="0"/>
              <a:t>Cox Proportional Hazards Model</a:t>
            </a:r>
          </a:p>
          <a:p>
            <a:endParaRPr lang="en-US" sz="2000" dirty="0"/>
          </a:p>
          <a:p>
            <a:r>
              <a:rPr lang="en-US" sz="2000" dirty="0"/>
              <a:t>Parametric models</a:t>
            </a:r>
          </a:p>
          <a:p>
            <a:endParaRPr lang="en-US" sz="2000" dirty="0"/>
          </a:p>
          <a:p>
            <a:r>
              <a:rPr lang="en-US" sz="2000" dirty="0">
                <a:highlight>
                  <a:srgbClr val="FFFF00"/>
                </a:highlight>
              </a:rPr>
              <a:t>Random Survival Forests </a:t>
            </a:r>
          </a:p>
          <a:p>
            <a:endParaRPr lang="en-US" sz="2000" dirty="0"/>
          </a:p>
          <a:p>
            <a:r>
              <a:rPr lang="en-US" sz="2000" dirty="0"/>
              <a:t>NN-based models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7805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85B1E-2A8E-3ED9-B190-A7587134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Survival Forests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F51E-797F-CFEC-8A33-6FB8B0E31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u="sng" dirty="0"/>
              <a:t>Train: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n survival trees in standard greedy recursive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tree has a pdf at the leaf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each on a different bootstrap sample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each tree node, only evaluate split criterion for a randomly selected subset of features and thresholds. </a:t>
            </a:r>
          </a:p>
          <a:p>
            <a:pPr marL="0" indent="0"/>
            <a:endParaRPr lang="en-US" dirty="0"/>
          </a:p>
          <a:p>
            <a:pPr marL="0" indent="0"/>
            <a:r>
              <a:rPr lang="en-US" u="sng" dirty="0"/>
              <a:t>Inference: </a:t>
            </a:r>
            <a:endParaRPr lang="en-US" dirty="0"/>
          </a:p>
          <a:p>
            <a:pPr marL="0" indent="0"/>
            <a:r>
              <a:rPr lang="en-US" dirty="0"/>
              <a:t>Aggregate predictions of individual trees in the ensemble.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7C3CF-74ED-8BB2-74E7-063F04DA77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17602-78A5-A2E7-96B7-8B634F36E0F4}"/>
              </a:ext>
            </a:extLst>
          </p:cNvPr>
          <p:cNvSpPr txBox="1"/>
          <p:nvPr/>
        </p:nvSpPr>
        <p:spPr>
          <a:xfrm>
            <a:off x="29852" y="4476750"/>
            <a:ext cx="5929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link.springer.com</a:t>
            </a:r>
            <a:r>
              <a:rPr lang="en-US" sz="1200" dirty="0">
                <a:hlinkClick r:id="rId3"/>
              </a:rPr>
              <a:t>/article/10.1007/s10994-021-06117-0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589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3EF7A3-0A78-EEB9-E288-F7A84153C3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451350" y="2616200"/>
            <a:ext cx="241300" cy="596900"/>
          </a:xfrm>
        </p:spPr>
      </p:pic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9DE19772-5AD2-A129-018A-963B2B48A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33350"/>
            <a:ext cx="3347693" cy="4027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9C94B1-0AC1-9DB9-9F2A-5EFC399EFB95}"/>
              </a:ext>
            </a:extLst>
          </p:cNvPr>
          <p:cNvSpPr txBox="1"/>
          <p:nvPr/>
        </p:nvSpPr>
        <p:spPr>
          <a:xfrm>
            <a:off x="84809" y="4496873"/>
            <a:ext cx="5929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ai.nejm.org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25260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2C861ACB-1C1C-62C8-7051-2416C783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9550"/>
            <a:ext cx="6754155" cy="4043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7C50A-58F9-EADD-1488-B86EFB8793E7}"/>
              </a:ext>
            </a:extLst>
          </p:cNvPr>
          <p:cNvSpPr txBox="1"/>
          <p:nvPr/>
        </p:nvSpPr>
        <p:spPr>
          <a:xfrm>
            <a:off x="29852" y="4476750"/>
            <a:ext cx="5929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link.springer.com</a:t>
            </a:r>
            <a:r>
              <a:rPr lang="en-US" sz="1200" dirty="0">
                <a:hlinkClick r:id="rId4"/>
              </a:rPr>
              <a:t>/article/10.1007/s10994-021-06117-0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5368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E24A2-D3F9-C1A4-2362-6B042277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95350"/>
            <a:ext cx="7772400" cy="232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84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5971-594F-9DE6-3B65-8266C246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Survival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0F3A0F-01A8-E8A1-6D11-7E549A266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6B0A6A48-B627-156B-9E12-073A795C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130990"/>
            <a:ext cx="6883400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2A44B-54E2-1CE1-418F-080D108C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552950"/>
            <a:ext cx="4004441" cy="228600"/>
          </a:xfrm>
          <a:prstGeom prst="rect">
            <a:avLst/>
          </a:prstGeom>
        </p:spPr>
      </p:pic>
      <p:pic>
        <p:nvPicPr>
          <p:cNvPr id="11" name="Picture 10" descr="A black and white math symbols&#10;&#10;Description automatically generated with medium confidence">
            <a:extLst>
              <a:ext uri="{FF2B5EF4-FFF2-40B4-BE49-F238E27FC236}">
                <a16:creationId xmlns:a16="http://schemas.microsoft.com/office/drawing/2014/main" id="{B494FAAD-69C4-AEC3-263C-7E9F4F93A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738231"/>
            <a:ext cx="4506406" cy="1219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EC9F0D-7CC5-EBD1-CE70-347FA01A2477}"/>
              </a:ext>
            </a:extLst>
          </p:cNvPr>
          <p:cNvSpPr txBox="1"/>
          <p:nvPr/>
        </p:nvSpPr>
        <p:spPr>
          <a:xfrm>
            <a:off x="6629400" y="3049657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U: uncensored data points</a:t>
            </a:r>
          </a:p>
          <a:p>
            <a:r>
              <a:rPr lang="en-US" sz="1600" dirty="0"/>
              <a:t>I: indicator function</a:t>
            </a:r>
          </a:p>
        </p:txBody>
      </p:sp>
    </p:spTree>
    <p:extLst>
      <p:ext uri="{BB962C8B-B14F-4D97-AF65-F5344CB8AC3E}">
        <p14:creationId xmlns:p14="http://schemas.microsoft.com/office/powerpoint/2010/main" val="4336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C01E-D95E-F92B-94D3-8F4C3623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6666-045D-B09C-8AB2-D6F230E822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Key probability distributions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Evaluation metrics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Survival modeling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  <a:latin typeface="Arial" panose="020B0604020202020204" pitchFamily="34" charset="0"/>
              </a:rPr>
              <a:t>Missing data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82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94E1-1465-1A1F-064F-FB99242A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30d Readmission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B07FC-99F8-B9B3-594D-286989E451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81150"/>
            <a:ext cx="5486400" cy="3016918"/>
          </a:xfrm>
        </p:spPr>
        <p:txBody>
          <a:bodyPr/>
          <a:lstStyle/>
          <a:p>
            <a:r>
              <a:rPr lang="en-US" sz="1800" dirty="0"/>
              <a:t>Dr. Nick, the CMIO at Springfield General Hospital,  wants to build a model to predict, from EHR data for discharged patients, the probability of a 30d readmission.</a:t>
            </a:r>
          </a:p>
          <a:p>
            <a:endParaRPr lang="en-US" sz="1800" dirty="0"/>
          </a:p>
          <a:p>
            <a:r>
              <a:rPr lang="en-US" sz="1800" dirty="0"/>
              <a:t>However, the EHR data is very “holey.”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6" name="Picture 4" descr="Nick Riviera | Simpsons Wiki | Fandom">
            <a:extLst>
              <a:ext uri="{FF2B5EF4-FFF2-40B4-BE49-F238E27FC236}">
                <a16:creationId xmlns:a16="http://schemas.microsoft.com/office/drawing/2014/main" id="{957AE294-18E8-5A94-6FBD-37FB9546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09550"/>
            <a:ext cx="20828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309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EA461-A96B-B354-DCBF-79B8841CA7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0375A0-800C-615B-EA51-938159A62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0"/>
            <a:ext cx="34020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27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7428-BFC4-6437-BAAD-9DD2B109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176E-E302-8DE3-BCAE-1F8DF03D44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4741" y="1581150"/>
            <a:ext cx="8229600" cy="1524000"/>
          </a:xfrm>
        </p:spPr>
        <p:txBody>
          <a:bodyPr/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For example, standardized codes for smoking history or a family history of specific diseases exist but their underuse is well known. 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0B1DE-AEFD-B7AD-BC22-0C8E880053C0}"/>
              </a:ext>
            </a:extLst>
          </p:cNvPr>
          <p:cNvSpPr txBox="1"/>
          <p:nvPr/>
        </p:nvSpPr>
        <p:spPr>
          <a:xfrm>
            <a:off x="152400" y="4400550"/>
            <a:ext cx="5927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www.jmir.org</a:t>
            </a:r>
            <a:r>
              <a:rPr lang="en-US" sz="1200" dirty="0">
                <a:hlinkClick r:id="rId3"/>
              </a:rPr>
              <a:t>/2021/3/e22219/PDF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5086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607C-BBCA-894F-6332-AD9BED41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 of Missing Data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9955-CB4A-126F-D3F7-4300C4995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FC525-7B07-AD18-5D82-00E39368E572}"/>
              </a:ext>
            </a:extLst>
          </p:cNvPr>
          <p:cNvSpPr txBox="1"/>
          <p:nvPr/>
        </p:nvSpPr>
        <p:spPr>
          <a:xfrm>
            <a:off x="5316" y="4473773"/>
            <a:ext cx="78503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https://www.sciencedirect.com/science/article/pii/S153204642200274X</a:t>
            </a:r>
            <a:endParaRPr lang="en-US" sz="1000" dirty="0"/>
          </a:p>
        </p:txBody>
      </p:sp>
      <p:pic>
        <p:nvPicPr>
          <p:cNvPr id="16" name="Picture 15" descr="A close-up of words&#10;&#10;Description automatically generated">
            <a:extLst>
              <a:ext uri="{FF2B5EF4-FFF2-40B4-BE49-F238E27FC236}">
                <a16:creationId xmlns:a16="http://schemas.microsoft.com/office/drawing/2014/main" id="{188DEBBA-B8DD-26FA-2836-9064436E6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814289"/>
            <a:ext cx="3581400" cy="1278010"/>
          </a:xfrm>
          <a:prstGeom prst="rect">
            <a:avLst/>
          </a:prstGeom>
        </p:spPr>
      </p:pic>
      <p:pic>
        <p:nvPicPr>
          <p:cNvPr id="5" name="Picture 4" descr="A close-up of a white text&#10;&#10;Description automatically generated">
            <a:extLst>
              <a:ext uri="{FF2B5EF4-FFF2-40B4-BE49-F238E27FC236}">
                <a16:creationId xmlns:a16="http://schemas.microsoft.com/office/drawing/2014/main" id="{511A139A-D1F7-6F78-9DDF-6DA49EF21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82" y="2174535"/>
            <a:ext cx="7772400" cy="17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30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607C-BBCA-894F-6332-AD9BED41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MCAR, MAR, MNAR?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9955-CB4A-126F-D3F7-4300C4995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C6419-414C-A390-F0CA-66BC5EB50F0A}"/>
              </a:ext>
            </a:extLst>
          </p:cNvPr>
          <p:cNvSpPr txBox="1"/>
          <p:nvPr/>
        </p:nvSpPr>
        <p:spPr>
          <a:xfrm>
            <a:off x="285307" y="971550"/>
            <a:ext cx="840149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We’re building a model to predict the likelihood of developing IBD, using EHR data for patients who visited the GI clinic in the last 12 months.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 patient's weight measurement is missing because the scale was out of order during their visit.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 patient's blood test results are missing because the samples were accidentally lost in transit to the lab.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Patients with a history of anxiety are more likely to have missing stress level data because they are less likely to complete the questionnaire.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Older patients are more likely to have missing colonoscopy results because they are less likely to undergo the procedure due to comorbidities.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Patients with heavy alcohol intake are less likely to report their alcohol consumption.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13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14A4-7850-2C60-2866-6E2F6A14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Imputation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502E6-37E1-AAE4-D2C2-A57CBAE265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530" y="1123950"/>
            <a:ext cx="8229600" cy="3429000"/>
          </a:xfrm>
        </p:spPr>
        <p:txBody>
          <a:bodyPr/>
          <a:lstStyle/>
          <a:p>
            <a:r>
              <a:rPr lang="en-US" sz="1800" dirty="0"/>
              <a:t>Replace missing values with a single estimate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Mean imputation: </a:t>
            </a:r>
            <a:r>
              <a:rPr lang="en-US" sz="1800" dirty="0"/>
              <a:t>Replace missing values with the mean of the observed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Median imputation: </a:t>
            </a:r>
            <a:r>
              <a:rPr lang="en-US" sz="1800" dirty="0"/>
              <a:t>Replace missing values with the median of the observed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Mode imputation: </a:t>
            </a:r>
            <a:r>
              <a:rPr lang="en-US" sz="1800" dirty="0"/>
              <a:t>Replace missing values with the most frequent value (mode) of the observed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Last observation carried forward (LOCF): </a:t>
            </a:r>
            <a:r>
              <a:rPr lang="en-US" sz="1800" dirty="0"/>
              <a:t>Replace missing values with the last observed value for that variable.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28D5C-ABAC-C397-DFB5-76B8D3CDB3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5FCB86-B9A7-6C0A-2244-A009FE79EF4E}"/>
              </a:ext>
            </a:extLst>
          </p:cNvPr>
          <p:cNvGrpSpPr/>
          <p:nvPr/>
        </p:nvGrpSpPr>
        <p:grpSpPr>
          <a:xfrm>
            <a:off x="6781800" y="0"/>
            <a:ext cx="1683871" cy="1683871"/>
            <a:chOff x="6629400" y="0"/>
            <a:chExt cx="1683871" cy="1683871"/>
          </a:xfrm>
        </p:grpSpPr>
        <p:pic>
          <p:nvPicPr>
            <p:cNvPr id="1026" name="Picture 2" descr="EZMake ANSI Warning Blank Label CS417619">
              <a:extLst>
                <a:ext uri="{FF2B5EF4-FFF2-40B4-BE49-F238E27FC236}">
                  <a16:creationId xmlns:a16="http://schemas.microsoft.com/office/drawing/2014/main" id="{11B86D5A-2817-68E7-1ADB-A7E3E705E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0"/>
              <a:ext cx="1683871" cy="1683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0DF7A6-C8F9-2142-D3DB-9417FEFB245D}"/>
                </a:ext>
              </a:extLst>
            </p:cNvPr>
            <p:cNvSpPr txBox="1"/>
            <p:nvPr/>
          </p:nvSpPr>
          <p:spPr>
            <a:xfrm>
              <a:off x="6858000" y="597753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Only use for MCAR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21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946EC2C-8FDE-A92D-CFD9-1D1A69631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33350"/>
            <a:ext cx="537374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1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8EDF-70F7-D475-74D1-942ADC8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Simple Imputation Appropriate?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94536-F486-1C16-C245-92BF966714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52550"/>
            <a:ext cx="8229600" cy="32766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Missing Bone mineral density (BMD) for an 80 year old female. 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Missing BP data for patients who missed follow-up appointments.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Missing BMI data for patients admitted through the emergency department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Missing liver enzyme levels for patients who didn't complete all scheduled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410EE-8F2A-8F5E-D9F9-2844F6F5D1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7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missing data&#10;&#10;Description automatically generated">
            <a:extLst>
              <a:ext uri="{FF2B5EF4-FFF2-40B4-BE49-F238E27FC236}">
                <a16:creationId xmlns:a16="http://schemas.microsoft.com/office/drawing/2014/main" id="{3D1E60D4-6B39-38B0-75A8-60933946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050"/>
            <a:ext cx="7239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ABB705-92E8-8811-944A-47A0272A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3350"/>
            <a:ext cx="4267200" cy="609600"/>
          </a:xfrm>
        </p:spPr>
        <p:txBody>
          <a:bodyPr/>
          <a:lstStyle/>
          <a:p>
            <a:r>
              <a:rPr lang="en-US" dirty="0"/>
              <a:t>Dealing with Missingness</a:t>
            </a:r>
          </a:p>
        </p:txBody>
      </p:sp>
    </p:spTree>
    <p:extLst>
      <p:ext uri="{BB962C8B-B14F-4D97-AF65-F5344CB8AC3E}">
        <p14:creationId xmlns:p14="http://schemas.microsoft.com/office/powerpoint/2010/main" val="1578264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A878-263B-B823-E8E1-9E4750B4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MAR: ML-Based Imputation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B1570-AF64-48CB-194D-B39FDA7657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09750"/>
            <a:ext cx="8229600" cy="2819400"/>
          </a:xfrm>
        </p:spPr>
        <p:txBody>
          <a:bodyPr/>
          <a:lstStyle/>
          <a:p>
            <a:r>
              <a:rPr lang="en-US" dirty="0"/>
              <a:t>Example: Build a linear regression model for BMD against age, then use that to estimate missing BMD values.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91C14-3CB5-D615-6BAA-D3AF10849B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 descr="A number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DE02462-CBED-4D06-4E47-6A24EBD55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724150"/>
            <a:ext cx="2882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2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3887A5CA-262F-4C83-A380-12B20EDE6E66}"/>
              </a:ext>
            </a:extLst>
          </p:cNvPr>
          <p:cNvSpPr txBox="1"/>
          <p:nvPr/>
        </p:nvSpPr>
        <p:spPr>
          <a:xfrm>
            <a:off x="0" y="2136071"/>
            <a:ext cx="1143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/>
              <a:t>Multi-layer perceptron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0A2E9-8D7E-071A-25A1-477FB117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via Deep Learning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3C2BAE-80CE-68CF-E330-F53EE659F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36CB48FF-3C52-AE8F-538E-1F5BA969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0181"/>
            <a:ext cx="7772400" cy="1679091"/>
          </a:xfrm>
          <a:prstGeom prst="rect">
            <a:avLst/>
          </a:prstGeom>
        </p:spPr>
      </p:pic>
      <p:pic>
        <p:nvPicPr>
          <p:cNvPr id="7" name="Picture 6" descr="A diagram of a decoder&#10;&#10;Description automatically generated">
            <a:extLst>
              <a:ext uri="{FF2B5EF4-FFF2-40B4-BE49-F238E27FC236}">
                <a16:creationId xmlns:a16="http://schemas.microsoft.com/office/drawing/2014/main" id="{C676E479-7E24-2197-0233-E1C7ECFDF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641"/>
          <a:stretch/>
        </p:blipFill>
        <p:spPr>
          <a:xfrm>
            <a:off x="1057175" y="3288192"/>
            <a:ext cx="7772400" cy="1562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74937B-AB2D-A5B6-B381-7B0D8A2F36EA}"/>
              </a:ext>
            </a:extLst>
          </p:cNvPr>
          <p:cNvSpPr txBox="1"/>
          <p:nvPr/>
        </p:nvSpPr>
        <p:spPr>
          <a:xfrm>
            <a:off x="-74596" y="3852144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Autoencoder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AD46D-ADEE-FE05-AE00-38E30901EB95}"/>
              </a:ext>
            </a:extLst>
          </p:cNvPr>
          <p:cNvSpPr txBox="1"/>
          <p:nvPr/>
        </p:nvSpPr>
        <p:spPr>
          <a:xfrm>
            <a:off x="0" y="4866501"/>
            <a:ext cx="5929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www.sciencedirect.com</a:t>
            </a:r>
            <a:r>
              <a:rPr lang="en-US" sz="1100" dirty="0">
                <a:hlinkClick r:id="rId5"/>
              </a:rPr>
              <a:t>/science/article/</a:t>
            </a:r>
            <a:r>
              <a:rPr lang="en-US" sz="1100" dirty="0" err="1">
                <a:hlinkClick r:id="rId5"/>
              </a:rPr>
              <a:t>pii</a:t>
            </a:r>
            <a:r>
              <a:rPr lang="en-US" sz="1100" dirty="0">
                <a:hlinkClick r:id="rId5"/>
              </a:rPr>
              <a:t>/S093336572300101X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26232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5537D-700A-1759-407C-D6F924BB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9550"/>
            <a:ext cx="7772400" cy="4005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105D2-1EC8-39F7-3FCB-2299F34754A2}"/>
              </a:ext>
            </a:extLst>
          </p:cNvPr>
          <p:cNvSpPr txBox="1"/>
          <p:nvPr/>
        </p:nvSpPr>
        <p:spPr>
          <a:xfrm>
            <a:off x="0" y="4552950"/>
            <a:ext cx="5929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www.sciencedirect.com</a:t>
            </a:r>
            <a:r>
              <a:rPr lang="en-US" sz="1200" dirty="0">
                <a:hlinkClick r:id="rId3"/>
              </a:rPr>
              <a:t>/science/article/</a:t>
            </a:r>
            <a:r>
              <a:rPr lang="en-US" sz="1200" dirty="0" err="1">
                <a:hlinkClick r:id="rId3"/>
              </a:rPr>
              <a:t>pii</a:t>
            </a:r>
            <a:r>
              <a:rPr lang="en-US" sz="1200" dirty="0">
                <a:hlinkClick r:id="rId3"/>
              </a:rPr>
              <a:t>/S093336572300101X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6919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049E-358A-4C5A-C67C-120391CC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84131"/>
            <a:ext cx="8229600" cy="609600"/>
          </a:xfrm>
        </p:spPr>
        <p:txBody>
          <a:bodyPr/>
          <a:lstStyle/>
          <a:p>
            <a:r>
              <a:rPr lang="en-US" dirty="0"/>
              <a:t>EOL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22C7E-5C0F-D2AF-4F61-968C49113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7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C01E-D95E-F92B-94D3-8F4C3623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6666-045D-B09C-8AB2-D6F230E822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probability distributions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Evaluation metrics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Survival modeling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Missing data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8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50CA-CB0C-C698-1A5E-975F30FB9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Distribution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A9B4A-9275-64A5-0A65-822CC8B453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838200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Result of a single binary-outcome experiment with success probability p.</a:t>
            </a:r>
          </a:p>
          <a:p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AD531-3D3B-C89B-2F12-E778301A69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E95F26DD-198A-DD62-0432-1D5F2999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76346"/>
            <a:ext cx="3733800" cy="1434615"/>
          </a:xfrm>
          <a:prstGeom prst="rect">
            <a:avLst/>
          </a:prstGeom>
        </p:spPr>
      </p:pic>
      <p:pic>
        <p:nvPicPr>
          <p:cNvPr id="12" name="Picture 11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C1875B04-5BB0-E343-8B51-2828FF281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178532"/>
            <a:ext cx="3352800" cy="13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7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0825-39C7-EEE5-F134-6D050F81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519C-A128-4A5B-0B66-DA86E1B4E4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141973"/>
            <a:ext cx="7696200" cy="3429000"/>
          </a:xfrm>
        </p:spPr>
        <p:txBody>
          <a:bodyPr/>
          <a:lstStyle/>
          <a:p>
            <a:r>
              <a:rPr lang="en-US" sz="1600" dirty="0"/>
              <a:t>The probability of seeing k successes in n Bernoulli trials: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where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</p:txBody>
      </p:sp>
      <p:pic>
        <p:nvPicPr>
          <p:cNvPr id="7" name="Picture 6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DA8D3D90-AE70-5BD8-6C17-6F24C783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163327"/>
            <a:ext cx="2540000" cy="838200"/>
          </a:xfrm>
          <a:prstGeom prst="rect">
            <a:avLst/>
          </a:prstGeom>
        </p:spPr>
      </p:pic>
      <p:pic>
        <p:nvPicPr>
          <p:cNvPr id="6" name="Picture 5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B44590C5-B7F4-C588-693B-2002FC3C2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082" y="1581150"/>
            <a:ext cx="4207764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0825-39C7-EEE5-F134-6D050F81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519C-A128-4A5B-0B66-DA86E1B4E4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23950"/>
            <a:ext cx="7696200" cy="3429000"/>
          </a:xfrm>
        </p:spPr>
        <p:txBody>
          <a:bodyPr/>
          <a:lstStyle/>
          <a:p>
            <a:endParaRPr lang="en-US" sz="1800" dirty="0"/>
          </a:p>
          <a:p>
            <a:r>
              <a:rPr lang="en-US" sz="1800" i="1" dirty="0"/>
              <a:t>An antibiotic has p(success) = 0.84. What’s the probability that it works in all 10/10 treated patients? </a:t>
            </a:r>
            <a:br>
              <a:rPr lang="en-US" sz="1800" i="1" dirty="0"/>
            </a:br>
            <a:endParaRPr lang="en-US" sz="1800" i="1" dirty="0"/>
          </a:p>
          <a:p>
            <a:r>
              <a:rPr lang="en-US" sz="1800" i="1" dirty="0"/>
              <a:t>If the chance of a patient not adhering to their prescription is 0.24, what’s the probability of having 10 or fewer non-adherent patients out of 50?</a:t>
            </a:r>
          </a:p>
          <a:p>
            <a:endParaRPr lang="en-US" sz="1800" i="1" dirty="0"/>
          </a:p>
          <a:p>
            <a:endParaRPr lang="en-US" sz="1800" i="1" dirty="0"/>
          </a:p>
        </p:txBody>
      </p:sp>
      <p:pic>
        <p:nvPicPr>
          <p:cNvPr id="5" name="Picture 4" descr="A number and number in a circle&#10;&#10;Description automatically generated with medium confidence">
            <a:extLst>
              <a:ext uri="{FF2B5EF4-FFF2-40B4-BE49-F238E27FC236}">
                <a16:creationId xmlns:a16="http://schemas.microsoft.com/office/drawing/2014/main" id="{F7A03BE7-3260-F912-B107-26BC7E73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105150"/>
            <a:ext cx="4959158" cy="14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11049</TotalTime>
  <Words>2747</Words>
  <Application>Microsoft Macintosh PowerPoint</Application>
  <PresentationFormat>On-screen Show (16:9)</PresentationFormat>
  <Paragraphs>462</Paragraphs>
  <Slides>55</Slides>
  <Notes>54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ＭＳ Ｐゴシック</vt:lpstr>
      <vt:lpstr>.AppleSystemUIFont</vt:lpstr>
      <vt:lpstr>45 Helvetica Light</vt:lpstr>
      <vt:lpstr>Arial</vt:lpstr>
      <vt:lpstr>Consolas</vt:lpstr>
      <vt:lpstr>Open Sans</vt:lpstr>
      <vt:lpstr>Open Sans Light</vt:lpstr>
      <vt:lpstr>Open Sans Regular</vt:lpstr>
      <vt:lpstr>Times</vt:lpstr>
      <vt:lpstr>Wingdings</vt:lpstr>
      <vt:lpstr>CMU PPT Theme</vt:lpstr>
      <vt:lpstr>PowerPoint Presentation</vt:lpstr>
      <vt:lpstr>Lecture 4 Recap</vt:lpstr>
      <vt:lpstr>Logistics </vt:lpstr>
      <vt:lpstr>PowerPoint Presentation</vt:lpstr>
      <vt:lpstr>PowerPoint Presentation</vt:lpstr>
      <vt:lpstr>Today </vt:lpstr>
      <vt:lpstr>Bernoulli Distribution </vt:lpstr>
      <vt:lpstr>Binomial Distribution</vt:lpstr>
      <vt:lpstr>Examples</vt:lpstr>
      <vt:lpstr>Normal (Gaussian) Distribution</vt:lpstr>
      <vt:lpstr>Central Limit Theorem </vt:lpstr>
      <vt:lpstr>PowerPoint Presentation</vt:lpstr>
      <vt:lpstr>Which are valid applications of the CLT? </vt:lpstr>
      <vt:lpstr>Brothers from Another Mother</vt:lpstr>
      <vt:lpstr>Poisson Distribution </vt:lpstr>
      <vt:lpstr>Examples</vt:lpstr>
      <vt:lpstr>Today </vt:lpstr>
      <vt:lpstr>PowerPoint Presentation</vt:lpstr>
      <vt:lpstr>Metrics for Binary Classification</vt:lpstr>
      <vt:lpstr>Metrics for Binary Classification</vt:lpstr>
      <vt:lpstr>ROC Curves</vt:lpstr>
      <vt:lpstr>Another interpretation of AUROC </vt:lpstr>
      <vt:lpstr>What’s a shortcoming of ROC curves?</vt:lpstr>
      <vt:lpstr>2 Shortcomings of ROC Curves</vt:lpstr>
      <vt:lpstr>PowerPoint Presentation</vt:lpstr>
      <vt:lpstr>PowerPoint Presentation</vt:lpstr>
      <vt:lpstr>Halftime </vt:lpstr>
      <vt:lpstr>Today </vt:lpstr>
      <vt:lpstr>PowerPoint Presentation</vt:lpstr>
      <vt:lpstr>PowerPoint Presentation</vt:lpstr>
      <vt:lpstr>Let’s Build a Kaplan Meier Curve </vt:lpstr>
      <vt:lpstr>Let’s Build a Kaplan Meier Curve </vt:lpstr>
      <vt:lpstr>Kaplan Meier Curves </vt:lpstr>
      <vt:lpstr>Shortcomings of Kaplan-Meier</vt:lpstr>
      <vt:lpstr>Advanced approaches to survival modeling </vt:lpstr>
      <vt:lpstr>PowerPoint Presentation</vt:lpstr>
      <vt:lpstr>PowerPoint Presentation</vt:lpstr>
      <vt:lpstr>Advanced approaches to survival modeling </vt:lpstr>
      <vt:lpstr>Random Survival Forests</vt:lpstr>
      <vt:lpstr>PowerPoint Presentation</vt:lpstr>
      <vt:lpstr>PowerPoint Presentation</vt:lpstr>
      <vt:lpstr>Evaluating a Survival Model</vt:lpstr>
      <vt:lpstr>Today </vt:lpstr>
      <vt:lpstr>Predicting 30d Readmission</vt:lpstr>
      <vt:lpstr>PowerPoint Presentation</vt:lpstr>
      <vt:lpstr>Be Careful!</vt:lpstr>
      <vt:lpstr>Flavors of Missing Data </vt:lpstr>
      <vt:lpstr>Pop Quiz: MCAR, MAR, MNAR?</vt:lpstr>
      <vt:lpstr>Simple Imputation</vt:lpstr>
      <vt:lpstr>Is Simple Imputation Appropriate?</vt:lpstr>
      <vt:lpstr>Dealing with Missingness</vt:lpstr>
      <vt:lpstr>MAR: ML-Based Imputation </vt:lpstr>
      <vt:lpstr>Imputation via Deep Learning </vt:lpstr>
      <vt:lpstr>PowerPoint Presentation</vt:lpstr>
      <vt:lpstr>EOL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Berger</dc:creator>
  <cp:lastModifiedBy>Adam Berger</cp:lastModifiedBy>
  <cp:revision>123</cp:revision>
  <cp:lastPrinted>2024-09-10T23:29:04Z</cp:lastPrinted>
  <dcterms:created xsi:type="dcterms:W3CDTF">2024-05-18T21:16:07Z</dcterms:created>
  <dcterms:modified xsi:type="dcterms:W3CDTF">2025-05-21T20:05:37Z</dcterms:modified>
</cp:coreProperties>
</file>